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6fbb16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6fbb16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f6fbb16d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f6fbb16d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f6fbb16dc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f6fbb16d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f6fbb16d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f6fbb16d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f6fbb16d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f6fbb16d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f6fbb16d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f6fbb16d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f6fbb16d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f6fbb16d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f6fbb16d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f6fbb16d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f6fbb16d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f6fbb16d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f6fbb16d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f6fbb16d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f6fbb16d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f6fbb16d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f6fbb16d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f6fbb16d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f6fbb16d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f6fbb16d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f6fbb16d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f6fbb16d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f6fbb16d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f6fbb16d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f6fbb16d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f6fbb16d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f6fbb16d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f6fbb16d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f6fbb16d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f6fbb16d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f6fbb16d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f6fbb16d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f6fbb16d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f6fbb16d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f6fbb16d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f6fbb16d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f6fbb16d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f6fbb16d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f6fbb16d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f6fbb16d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f6fbb16d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f6fbb16d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f6fbb16d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f6fbb16d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f6fbb16d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f6fbb16d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f6fbb16d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f6fbb16d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f6fbb16dc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f6fbb16dc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f6fbb16d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f6fbb16d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f6fbb16d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f6fbb16d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f6fbb16d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f6fbb16d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f6fbb16d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f6fbb16d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f6fbb16dc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f6fbb16d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f6fbb16d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f6fbb16d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f6fbb16d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f6fbb16d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f6fbb16d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f6fbb16d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f6fbb16dc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f6fbb16dc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f6fbb16dc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f6fbb16dc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f6fbb16dc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f6fbb16d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f6fbb16dc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f6fbb16dc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f6fbb16dc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f6fbb16d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f6fbb16dc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f6fbb16dc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f6fbb16dc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f6fbb16d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f6fbb16dc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f6fbb16dc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f6fbb16d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f6fbb16d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f6fbb16dc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f6fbb16dc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f6fbb16dc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f6fbb16dc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f6fbb16dc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f6fbb16dc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f6fbb16dc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f6fbb16dc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f6fbb16dc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f6fbb16dc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f6fbb16dc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f6fbb16dc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f6fbb16d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f6fbb16d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f6fbb16d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f6fbb16d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f6fbb16d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f6fbb16d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f6fbb16dc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f6fbb16dc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ru.wikipedia.org/wiki/%D0%90%D0%BB%D0%B3%D0%BE%D1%80%D0%B8%D1%82%D0%BC_%D0%9F%D1%80%D0%B8%D0%BC%D0%B0" TargetMode="External"/><Relationship Id="rId4" Type="http://schemas.openxmlformats.org/officeDocument/2006/relationships/hyperlink" Target="https://ru.wikipedia.org/wiki/%D0%90%D0%BB%D0%B3%D0%BE%D1%80%D0%B8%D1%82%D0%BC_%D0%9A%D1%80%D0%B0%D1%81%D0%BA%D0%B0%D0%BB%D0%B0" TargetMode="External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253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11. Кластеризация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декабря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распределения данных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50" y="831700"/>
            <a:ext cx="2555300" cy="18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3793125" y="1027850"/>
            <a:ext cx="44679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Кластеры могут соединяться перемычками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0" y="2994675"/>
            <a:ext cx="2913300" cy="14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3793125" y="3147075"/>
            <a:ext cx="44679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Кластеры могут перекрываться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Какая из кластеризаций лучше?</a:t>
            </a:r>
            <a:endParaRPr/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725" y="639650"/>
            <a:ext cx="6528543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Существующие алгоритмы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построении алгоритма кластеризации можно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руководствоваться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различными эвристиками, в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соответствии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 которыми можно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разделить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выборку.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Рассмотрим наиболее известные для этого алгоритмы: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Минимальное остовное дерево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Иерархическая кластеризация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DBSCAN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Кластеризация на графах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Вся выборка представляется как полный граф, где в вершинах стоят объекты из X, а на рёбрах указано расстояние между этими объектами.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состоит из следующих шагов: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Построить минимальное остовное дерево по одному из этих алгоритмов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основе гиперпараметра K – число кластеров – удалить K-1 самых тяжёлых ребра, в результате чего получим K компонент связности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Минимальное остовное дерево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Шаг-1: Из полного графа с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троим минимальное остовное дерево по алгоритму </a:t>
            </a: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Прима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или </a:t>
            </a: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Краскала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3162" y="1615850"/>
            <a:ext cx="4197674" cy="31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Разбиение дерева на связные компоненты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Шаг-2: Удаляем K-1 самых тяжёлых ребра. В итоге получим K компонент связности. Объекты, попадающие в одну компоненту связности, будем относить к одному кластеру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98" y="1625475"/>
            <a:ext cx="459900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K-средних (K-means)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Одним из самых популярных методов кластеризации является метод K-средних.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Алгоритм состоит из двух повторяющихся шагов: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Отнести каждый объект к ближайшему к нему центру кластера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Пересчитать центры полученных кластеров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800" y="2689925"/>
            <a:ext cx="4418801" cy="2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Метод K-средних (K-means)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выборка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K – число кластеров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Инициализация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случайно выбрать центры кластеров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</a:t>
            </a:r>
            <a:r>
              <a:rPr b="1"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c</a:t>
            </a:r>
            <a:r>
              <a:rPr b="1"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362" y="2041275"/>
            <a:ext cx="5187275" cy="26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K-средних (K-means)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выборка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K – число кластеров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Шаг-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каждый объект отнести к ближайшему к нему центру кластера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63" y="2296400"/>
            <a:ext cx="7204676" cy="23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K-средних (K-means)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выборка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K – число кластеров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Шаг-2: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пересчитать центры полученных кластеров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888" y="2113625"/>
            <a:ext cx="5184226" cy="26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Введение в кластеризацию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K-means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Иерархическая кластеризация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DBSCAN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Метрики кластеризации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K-средних (K-means)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выборка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K – число кластеров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Остановка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повторять шаг-1 и шаг-2 до сходимости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125" y="1609125"/>
            <a:ext cx="5071268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Оптимизируемый функционал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K-средних c евклидовым расстояние производит оптимизацию следующего функционала: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 = \frac{1}{N \cdot K}\sum_{k=1}^{K}\sum_{i=1}^{N} (\mu_k - x_i)^2\mathbb{I}[a(x_i) = k] \rightarrow min_{\mu_1, ..., \mu_K}" id="215" name="Google Shape;215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49" y="2019250"/>
            <a:ext cx="7471374" cy="4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Оптимизируемый функционал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66325" y="785775"/>
            <a:ext cx="8366100" cy="3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шаге пересчёта центра k-го кластера оптимизируется внутренняя сумма: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взять производную данной суммы по μ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приравнять её к 0, то получим, что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um_{i=1}^{N} (\mu_k - x_i)^2\mathbb{I}[a(x_i) = k] \rightarrow min_{\mu_k}" id="223" name="Google Shape;223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176" y="1608225"/>
            <a:ext cx="5532026" cy="51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k = \frac{1}{I_k}\sum_{i=1}^{N}x_i \cdot \mathbb{I}[a(x_i) =k]" id="224" name="Google Shape;224;p3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838" y="3637875"/>
            <a:ext cx="43223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Оптимизируемый функционал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шаге пересчёта объектов кластера оптимизируется весь функционал Q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образом, чтобы индикаторная функция I была равна 1 только на ближайшем к данному объекту центре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 = \frac{1}{N \cdot K}\sum_{k=1}^{K}\sum_{i=1}^{N} (\mu_k - x_i)^2\mathbb{I}[a(x_i) = k] " id="232" name="Google Shape;232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147" y="1634375"/>
            <a:ext cx="673771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Правило локтя для выбора K (elbow method)</a:t>
            </a:r>
            <a:endParaRPr/>
          </a:p>
        </p:txBody>
      </p:sp>
      <p:sp>
        <p:nvSpPr>
          <p:cNvPr id="239" name="Google Shape;2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900" y="1072275"/>
            <a:ext cx="4368175" cy="32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532400" y="1002325"/>
            <a:ext cx="30573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выбора оптимального значения K использую эвристическое правило под названием правило “локтя”.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Выбираем такое значение K, когда происходит значительное уменьшение внутрикластерного расстояния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K-Means в сегментации изображений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275" y="1250550"/>
            <a:ext cx="8105702" cy="28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Зона применимости алгоритма K-средних</a:t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K-средних хорошо себя показывает там, где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распределении данных есть ярко выраженные центры кластеров, и все объекты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сконцентрированы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вокруг них, если это не так алгоритм работает плохо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89" y="2000250"/>
            <a:ext cx="8604825" cy="2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Иерархическая кластеризация</a:t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771475"/>
            <a:ext cx="8520600" cy="4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Другой класс алгоритмов кластеризации использует идею иерархическом разбиения всех данных X на подмножества вложенных кластеров {X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два вида иерархических моделей с разными видами направленности построения подмножеств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Агломеративные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 строят каждый последующий кластер через объединение предыдущих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Дивизионные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строят каждый последующий кластер разбивая предыдущие на два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X_k \subset X_{k-1} \subset .. \subset X_1 \subset X " id="263" name="Google Shape;263;p3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00" y="1770450"/>
            <a:ext cx="3123426" cy="3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иерархических кластеризаций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13" y="778200"/>
            <a:ext cx="8214373" cy="406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Агломеративная кластеризация</a:t>
            </a:r>
            <a:endParaRPr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11700" y="847675"/>
            <a:ext cx="529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Идея агломеративной кластеризации состоит из двух шагов: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Изначально создать столько кластеров сколько есть объектов в выборке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Повторять итеративно слияние двух ближайших кластеров, пока не выполнится критерий останова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525" y="917925"/>
            <a:ext cx="3282376" cy="304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Unsupervised learning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588300" y="1139175"/>
            <a:ext cx="5232300" cy="3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всегда есть возможность или потребность собирать множество меток Y, чтобы обучить алгоритм машинного, зачастую есть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необходимость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 счёт машинного обучения получить такое множество 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279" y="1471325"/>
            <a:ext cx="1306175" cy="19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вычислять расстояние между кластерами</a:t>
            </a:r>
            <a:endParaRPr/>
          </a:p>
        </p:txBody>
      </p:sp>
      <p:sp>
        <p:nvSpPr>
          <p:cNvPr id="285" name="Google Shape;285;p42"/>
          <p:cNvSpPr txBox="1"/>
          <p:nvPr/>
        </p:nvSpPr>
        <p:spPr>
          <a:xfrm>
            <a:off x="365650" y="758525"/>
            <a:ext cx="4764600" cy="3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3 различных способа считать расстояние между кластерами U и V: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450" y="636725"/>
            <a:ext cx="3109025" cy="4278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{min}(U, V) = \underset{(u, v) \in U \times V}{min}\ \rho(u, v)" id="287" name="Google Shape;287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874" y="1913819"/>
            <a:ext cx="3109024" cy="501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{max}(U, V) = \underset{(u, v) \in U \times V}{max}\ \rho(u, v)" id="288" name="Google Shape;288;p4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750" y="2939113"/>
            <a:ext cx="3133282" cy="50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{avg}(U, V) = \frac{1}{|U| \cdot |V|} \sum_{u \in U}\sum_{v \in V} \rho(u, v)" id="289" name="Google Shape;289;p4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750" y="3964424"/>
            <a:ext cx="4468700" cy="45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Формулы пересчёта расстояний Ланса-Вильямса</a:t>
            </a:r>
            <a:endParaRPr/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последующие кластера строятся исходя из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объединения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предыдущих, то справедлива следующая формула вычисления расстояний: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00" y="1923798"/>
            <a:ext cx="6131551" cy="25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Дендрограмма </a:t>
            </a:r>
            <a:endParaRPr/>
          </a:p>
        </p:txBody>
      </p:sp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25" y="651700"/>
            <a:ext cx="7805151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DBSCAN</a:t>
            </a:r>
            <a:endParaRPr/>
          </a:p>
        </p:txBody>
      </p:sp>
      <p:sp>
        <p:nvSpPr>
          <p:cNvPr id="311" name="Google Shape;311;p4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Алгоритм DBSCAN (Density-based spatial clustering of applications with noise) развивает идею кластеризации через выделение связных компонент. </a:t>
            </a:r>
            <a:endParaRPr>
              <a:solidFill>
                <a:srgbClr val="32323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Он использует идею поиска кластеров на основе выделения участков в данных с заданной плотностью. </a:t>
            </a:r>
            <a:endParaRPr>
              <a:solidFill>
                <a:srgbClr val="32323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Плотность объекта </a:t>
            </a:r>
            <a:r>
              <a:rPr i="1"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определяется как количество других точек выборки в шаре </a:t>
            </a:r>
            <a:r>
              <a:rPr i="1"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B(x</a:t>
            </a:r>
            <a:r>
              <a:rPr baseline="-25000" i="1"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ɛ)</a:t>
            </a:r>
            <a:r>
              <a:rPr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радиуса </a:t>
            </a:r>
            <a:r>
              <a:rPr i="1"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ɛ</a:t>
            </a:r>
            <a:endParaRPr i="1">
              <a:solidFill>
                <a:srgbClr val="32323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32323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350" y="2861650"/>
            <a:ext cx="1921525" cy="21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точек</a:t>
            </a:r>
            <a:endParaRPr/>
          </a:p>
        </p:txBody>
      </p:sp>
      <p:sp>
        <p:nvSpPr>
          <p:cNvPr id="319" name="Google Shape;3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475" y="1032175"/>
            <a:ext cx="5134324" cy="307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/>
        </p:nvSpPr>
        <p:spPr>
          <a:xfrm>
            <a:off x="455625" y="619600"/>
            <a:ext cx="3707400" cy="4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три типа точек: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Основные (core-points)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точки, в окрестности которых более чем N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объектов выборки, где N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гиперпараметр алгоритма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Граничные (border points)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точки, в окрестности которых есть основные, но их число меньше чем N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Шумовые (noise points)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точки, в окрестности которых нет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основных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точек и содержится менее N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объектов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алгоритма</a:t>
            </a:r>
            <a:endParaRPr/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311700" y="923875"/>
            <a:ext cx="8520600" cy="3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выборка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ɛ – окрестность рассматриваемого шара, N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– минимальное количество точек, чтобы считать точку основной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Шаги: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Удалить все шумовые точки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Найти все основные точки, и если имеется пересечение между двумя окрестностями основных точек, то соединить их ребром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полученном графе выделить компоненты связности – они и будут кластерами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Граничные точки относятся к тому кластеру, куда попала ближайшая основная к ним точка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выделяемых кластеров</a:t>
            </a:r>
            <a:endParaRPr/>
          </a:p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426" y="855850"/>
            <a:ext cx="5077054" cy="3972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275550" y="997200"/>
            <a:ext cx="3001800" cy="3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алгоритм основан на поиске плотных участков, то форма выделяемых компонент может быть произвольной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DBSCAN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11700" y="847675"/>
            <a:ext cx="38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Несмотря на все свои плюсы алгоритм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Чувствителен к настройке своих гиперпараметров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Плохо справляется с данными, у которых кластера переменной плотности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350" y="730450"/>
            <a:ext cx="4399677" cy="36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50">
                <a:highlight>
                  <a:srgbClr val="FFFFFF"/>
                </a:highlight>
              </a:rPr>
              <a:t>Hierarchical</a:t>
            </a:r>
            <a:r>
              <a:rPr lang="ru" sz="1050">
                <a:solidFill>
                  <a:srgbClr val="474747"/>
                </a:solidFill>
                <a:highlight>
                  <a:srgbClr val="FFFFFF"/>
                </a:highlight>
              </a:rPr>
              <a:t> </a:t>
            </a:r>
            <a:r>
              <a:rPr lang="ru"/>
              <a:t>DBSCAN</a:t>
            </a:r>
            <a:endParaRPr/>
          </a:p>
        </p:txBody>
      </p:sp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Улучшенной версией DBSCAN является вариация алгоритма, которая использует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иерархический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подход в объединении кластеров найденных алгоритмом DBSCAN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2" name="Google Shape;3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25" y="1780001"/>
            <a:ext cx="7829351" cy="28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выбора алгоритма кластеризации</a:t>
            </a:r>
            <a:endParaRPr/>
          </a:p>
        </p:txBody>
      </p:sp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Мы рассмотрели несколько примеров алгоритмов решающих одну и ту же задачу, но как среди описанного множества выбрать самый лучший алгоритм.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 если в обучении с учителем было валидационное множество, по которому какой из алгоритмов работает лучше по выбранной метрике, то в задаче кластеризации не всё так очевидно.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множество различных метрик, которые оценивают тот или иной аспект кластеризации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кластеризации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Кластеризация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задача обучения без учителя, цель которой за счёт внутренней информации объектов выборки X найти “похожие” объекты и отнести их к одному классу. (Зачастую кластеризацию в англоязычной литературе называют unsupervised classification, т.е. классификацией без учителя)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Внутреннее межкластерное расстояние</a:t>
            </a:r>
            <a:endParaRPr/>
          </a:p>
        </p:txBody>
      </p:sp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11700" y="847675"/>
            <a:ext cx="8520600" cy="3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Одним из самых простых способов посмотреть на качество кластеризации можно замерив расстояние между объектами одного кластера: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Смысл метрики в том, что чем более кучные будут получаться кластера тем меньшее значение будет она принимать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575" y="1810013"/>
            <a:ext cx="4396900" cy="15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409" y="1679924"/>
            <a:ext cx="1617291" cy="15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Среднее межкластерное расстояние</a:t>
            </a:r>
            <a:endParaRPr/>
          </a:p>
        </p:txBody>
      </p:sp>
      <p:sp>
        <p:nvSpPr>
          <p:cNvPr id="374" name="Google Shape;374;p53"/>
          <p:cNvSpPr txBox="1"/>
          <p:nvPr>
            <p:ph idx="1" type="body"/>
          </p:nvPr>
        </p:nvSpPr>
        <p:spPr>
          <a:xfrm>
            <a:off x="311700" y="1000075"/>
            <a:ext cx="8520600" cy="4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Аналогично среднему межкластероному расстоянию вводится среднее межкластерное: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более будут отдалены кластеры друг от друга, тем больше будет данная метрика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6" name="Google Shape;3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50" y="1987100"/>
            <a:ext cx="4535626" cy="14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Индекс Данна (Dunn index)</a:t>
            </a:r>
            <a:endParaRPr/>
          </a:p>
        </p:txBody>
      </p:sp>
      <p:sp>
        <p:nvSpPr>
          <p:cNvPr id="382" name="Google Shape;382;p5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Хорошая кластеризация та, у которой минимально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внутрикластерное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расстояние и максимально межкластерное.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оценки этих двух составляющих применяется индекс Дана: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(i, j) – расстояние между кластерами i и j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 –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внутрикластерное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расстояние i-го кластера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DI = \frac{\underset{1 \le i &lt; j \le K}{min} F_1(i, j)}{\underset{1 \le i \le K}{max\  F_0(i)}}" id="384" name="Google Shape;384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703" y="2340825"/>
            <a:ext cx="1755996" cy="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0" name="Google Shape;390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Индекс Данна (Dunn index)</a:t>
            </a:r>
            <a:endParaRPr/>
          </a:p>
        </p:txBody>
      </p:sp>
      <p:pic>
        <p:nvPicPr>
          <p:cNvPr descr="DI = \frac{\underset{1 \le i &lt; j \le K}{min} F_1(i, j)}{\underset{1 \le i \le K}{max\  F_0(i)}}" id="391" name="Google Shape;391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003" y="994438"/>
            <a:ext cx="1755996" cy="7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675" y="2161475"/>
            <a:ext cx="7174652" cy="26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Rand Index (RI)</a:t>
            </a:r>
            <a:endParaRPr/>
          </a:p>
        </p:txBody>
      </p:sp>
      <p:sp>
        <p:nvSpPr>
          <p:cNvPr id="398" name="Google Shape;398;p56"/>
          <p:cNvSpPr txBox="1"/>
          <p:nvPr>
            <p:ph idx="1" type="body"/>
          </p:nvPr>
        </p:nvSpPr>
        <p:spPr>
          <a:xfrm>
            <a:off x="311700" y="771475"/>
            <a:ext cx="8520600" cy="4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известны истинные метки объектов 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можно вычислить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рассчитать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следующую метрику: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– число пар объектов, попавших в один кластер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– число пар объектов с разными метками и попавшими в разные кластера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число всевозможных пар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RI = \frac{a + b}{C^2_N} = \frac{2(a+b)}{N(N-1)}" id="400" name="Google Shape;400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378" y="1888525"/>
            <a:ext cx="24113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Rand Index (RI)</a:t>
            </a:r>
            <a:endParaRPr/>
          </a:p>
        </p:txBody>
      </p:sp>
      <p:sp>
        <p:nvSpPr>
          <p:cNvPr id="406" name="Google Shape;40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RI = \frac{a + b}{C^2_N} = \frac{2(a+b)}{N(N-1)}" id="407" name="Google Shape;407;p5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78" y="1431325"/>
            <a:ext cx="241137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7"/>
          <p:cNvSpPr txBox="1"/>
          <p:nvPr/>
        </p:nvSpPr>
        <p:spPr>
          <a:xfrm>
            <a:off x="516775" y="2423875"/>
            <a:ext cx="33729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 Index показывает какая доля объектов, для которых исходное и полученное разбиение согласованы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672" y="1507525"/>
            <a:ext cx="4841073" cy="19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7"/>
          <p:cNvSpPr txBox="1"/>
          <p:nvPr/>
        </p:nvSpPr>
        <p:spPr>
          <a:xfrm>
            <a:off x="4732750" y="3727400"/>
            <a:ext cx="337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Кластеризации с одинаковым значением RI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Гомогенность (Homogenity)</a:t>
            </a:r>
            <a:endParaRPr/>
          </a:p>
        </p:txBody>
      </p:sp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известны истинные метки объектов 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Введём следующие обозначения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 общее число объектов в выборке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число объектов в кластере под номером 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 число объектов в классе номер 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ck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количество объектов из класса c в кластере 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Гомогенность (Homogenity)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9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Введём следующие энтропии для мультиномиальных распределений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n, n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/n, n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kc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/n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5" name="Google Shape;4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25" y="1321250"/>
            <a:ext cx="3223375" cy="314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Гомогенность (Homogenity)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311700" y="771475"/>
            <a:ext cx="8520600" cy="4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Определим гомогенность кластеризации, как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Худший случай, когда отношение энтропий оказалось 1, то есть энтропия от того, что выборка была была поделена на кластеры никак не изменилась относительно исходной энтропии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Наилучший случай, когда каждый кластер содержит элементы только одного класса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Тривиальный случай получить наилучшую гомогенность – выделить каждый объект в отдельный кластер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33" name="Google Shape;4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775" y="1324300"/>
            <a:ext cx="3202025" cy="7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Полнота</a:t>
            </a:r>
            <a:endParaRPr/>
          </a:p>
        </p:txBody>
      </p:sp>
      <p:sp>
        <p:nvSpPr>
          <p:cNvPr id="439" name="Google Shape;439;p61"/>
          <p:cNvSpPr txBox="1"/>
          <p:nvPr>
            <p:ph idx="1" type="body"/>
          </p:nvPr>
        </p:nvSpPr>
        <p:spPr>
          <a:xfrm>
            <a:off x="311700" y="923875"/>
            <a:ext cx="8520600" cy="44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Полнота напоминает по формуле гомогенность: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Худший случай – объекты одного из одного класса разбиты по разным кластерам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Лучший случай – объекта одного класса лежат в одном кластере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Тривиальный случай получить наилучшую  полноту –  положить все объекты в один кластер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41" name="Google Shape;4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00" y="1412125"/>
            <a:ext cx="3400299" cy="7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от классификации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814550"/>
            <a:ext cx="8728200" cy="3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Принципиальное отличие между классификацией состоит в том, что в задаче классификации нужно на основе обучающей выборки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научиться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восстанавливать зависимость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 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в кластеризации через имеющееся описание объектов X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открыть их класс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a: X → Y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Связь гомогенности и полноты</a:t>
            </a:r>
            <a:endParaRPr/>
          </a:p>
        </p:txBody>
      </p:sp>
      <p:sp>
        <p:nvSpPr>
          <p:cNvPr id="447" name="Google Shape;44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48" name="Google Shape;4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65325"/>
            <a:ext cx="8355364" cy="379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Гомогенность и полнота кластеризации</a:t>
            </a:r>
            <a:r>
              <a:rPr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– это в некотором смысле аналоги точности и полноты классификации. Аналог F-меры для задачи кластеризации тоже есть, он называется V-мерой и связан с гомогенностью и полнотой той же формулой, что и F-мера с точностью и полнотой: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5" name="Google Shape;455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Связь гомогенности и полноты</a:t>
            </a:r>
            <a:endParaRPr/>
          </a:p>
        </p:txBody>
      </p:sp>
      <p:pic>
        <p:nvPicPr>
          <p:cNvPr id="456" name="Google Shape;4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50" y="2760479"/>
            <a:ext cx="5193151" cy="9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Коэффициент силуэта (</a:t>
            </a:r>
            <a:r>
              <a:rPr lang="ru" sz="2500">
                <a:solidFill>
                  <a:srgbClr val="323232"/>
                </a:solidFill>
                <a:highlight>
                  <a:srgbClr val="FFFFFF"/>
                </a:highlight>
              </a:rPr>
              <a:t>Silhouette coefficient</a:t>
            </a:r>
            <a:r>
              <a:rPr lang="ru" sz="2500"/>
              <a:t>)</a:t>
            </a:r>
            <a:endParaRPr sz="2500"/>
          </a:p>
        </p:txBody>
      </p:sp>
      <p:sp>
        <p:nvSpPr>
          <p:cNvPr id="462" name="Google Shape;462;p64"/>
          <p:cNvSpPr txBox="1"/>
          <p:nvPr>
            <p:ph idx="1" type="body"/>
          </p:nvPr>
        </p:nvSpPr>
        <p:spPr>
          <a:xfrm>
            <a:off x="311700" y="847675"/>
            <a:ext cx="85206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Введём коэффициент силуэта для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 B(x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среднее расстояние до объектов ближайшего кластера, A(x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среднее расстояние до объектов своего кластера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Коэффициент силуэта для всей выборки вычисляется как среднее значение по всем объектам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050" y="1352575"/>
            <a:ext cx="3240524" cy="92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 = \frac{1}{N}\sum_{i=1}^{N} S(x_i)" id="465" name="Google Shape;465;p6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049" y="3919250"/>
            <a:ext cx="2626124" cy="5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Коэффициент силуэта S принимает значения из отрезка [-1, 1]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≈ -1 – плохие разрозненные кластеризации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≈ 0 - кластеры накладываются друг на друга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≈ 1 - чётко выраженные кластеры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Силуэт зависит от формы кластеров и достигает наибольших значений на более выпуклых кластерах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2" name="Google Shape;472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Коэффициент силуэта (</a:t>
            </a:r>
            <a:r>
              <a:rPr lang="ru" sz="2500">
                <a:solidFill>
                  <a:srgbClr val="323232"/>
                </a:solidFill>
                <a:highlight>
                  <a:srgbClr val="FFFFFF"/>
                </a:highlight>
              </a:rPr>
              <a:t>Silhouette coefficient</a:t>
            </a:r>
            <a:r>
              <a:rPr lang="ru" sz="2500"/>
              <a:t>)</a:t>
            </a:r>
            <a:endParaRPr sz="25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Коэффициент силуэта для поиска оптимального K</a:t>
            </a:r>
            <a:endParaRPr/>
          </a:p>
        </p:txBody>
      </p:sp>
      <p:sp>
        <p:nvSpPr>
          <p:cNvPr id="478" name="Google Shape;47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79" name="Google Shape;4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12925"/>
            <a:ext cx="8759107" cy="379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485" name="Google Shape;485;p6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есть возможность собрать разметку, то лучше решать задачу классификации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кластеризации некорректно поставленная задача, так как на одной и той же выборке данных могут устраивать различные варианты кластеризации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Необходимо выбирать метод кластеризации в зависимости от распределения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Есть неоднозначность в выборе метрик. Так, например, если известны истинные метки, то лучше пользоваться V-мерой, если известно количество кластеров то коэффициентом Дана, а если совсем ничего неизвестно, то коэффициентом силуэта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от классификации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375" y="850225"/>
            <a:ext cx="7623251" cy="344303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Задачи, которые могут быть решены с помощью кластеризации: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аномалий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социальных сетей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Группировка документов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Обработка геоданных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пользовательских сегментов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много чего другого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egmentation et clustering de la data : méthodes et enjeux - Wizaly"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175" y="1509150"/>
            <a:ext cx="3311576" cy="22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Неоднозначность решения задачи кластеризации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 работы алгоритма кластеризации неоднозначен из-за: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много критериев качества кластеризации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много эвристических критериев качества кластеризации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 кластеров |Y| заранее, как правило, неизвестно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Результат кластеризации существенно зависит от метрики 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распределения данных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при решении задачи дополнительную сложность вносит разнообразие форм распределений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5" y="1825075"/>
            <a:ext cx="2346699" cy="14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710200" y="2058825"/>
            <a:ext cx="329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Внутри кластерные расстояния больше, чем межкластерные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25" y="3404100"/>
            <a:ext cx="2215600" cy="15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3710200" y="3582825"/>
            <a:ext cx="329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Ленточные кластеры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